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2" r:id="rId7"/>
    <p:sldId id="263" r:id="rId8"/>
    <p:sldId id="264" r:id="rId9"/>
    <p:sldId id="265" r:id="rId10"/>
    <p:sldId id="26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58" d="100"/>
          <a:sy n="58" d="100"/>
        </p:scale>
        <p:origin x="79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jpg>
</file>

<file path=ppt/media/image4.jpeg>
</file>

<file path=ppt/media/image5.jp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3/10/2023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3/10/2023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3/10/2023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3/10/2023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omputerhistory.org/events/1956-dartmouth-workshop-its-immediate/" TargetMode="External"/><Relationship Id="rId2" Type="http://schemas.openxmlformats.org/officeDocument/2006/relationships/hyperlink" Target="https://redirect.cs.umbc.edu/courses/471/papers/turing.pdf" TargetMode="External"/><Relationship Id="rId1" Type="http://schemas.openxmlformats.org/officeDocument/2006/relationships/slideLayout" Target="../slideLayouts/slideLayout2.xml"/><Relationship Id="rId4" Type="http://schemas.openxmlformats.org/officeDocument/2006/relationships/hyperlink" Target="https://en.wikipedia.org/wiki/Artificial_intelligenc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8D477-BD72-4342-81D3-FD3C77C957C5}"/>
              </a:ext>
            </a:extLst>
          </p:cNvPr>
          <p:cNvSpPr>
            <a:spLocks noGrp="1"/>
          </p:cNvSpPr>
          <p:nvPr>
            <p:ph type="ctrTitle"/>
          </p:nvPr>
        </p:nvSpPr>
        <p:spPr>
          <a:xfrm>
            <a:off x="4412512" y="2062717"/>
            <a:ext cx="1786269" cy="1366283"/>
          </a:xfrm>
        </p:spPr>
        <p:txBody>
          <a:bodyPr>
            <a:noAutofit/>
          </a:bodyPr>
          <a:lstStyle/>
          <a:p>
            <a:pPr algn="ctr"/>
            <a:r>
              <a:rPr lang="en-US" sz="9600" dirty="0"/>
              <a:t>AI</a:t>
            </a:r>
          </a:p>
        </p:txBody>
      </p:sp>
      <p:sp>
        <p:nvSpPr>
          <p:cNvPr id="3" name="Subtitle 2">
            <a:extLst>
              <a:ext uri="{FF2B5EF4-FFF2-40B4-BE49-F238E27FC236}">
                <a16:creationId xmlns:a16="http://schemas.microsoft.com/office/drawing/2014/main" id="{E5D109D5-4EC0-442A-BD22-FD65C35AD204}"/>
              </a:ext>
            </a:extLst>
          </p:cNvPr>
          <p:cNvSpPr>
            <a:spLocks noGrp="1"/>
          </p:cNvSpPr>
          <p:nvPr>
            <p:ph type="subTitle" idx="1"/>
          </p:nvPr>
        </p:nvSpPr>
        <p:spPr>
          <a:xfrm>
            <a:off x="7038753" y="2349795"/>
            <a:ext cx="3629246" cy="1648047"/>
          </a:xfrm>
        </p:spPr>
        <p:txBody>
          <a:bodyPr>
            <a:normAutofit/>
          </a:bodyPr>
          <a:lstStyle/>
          <a:p>
            <a:pPr algn="ctr"/>
            <a:r>
              <a:rPr lang="en-US" sz="2400" i="1" dirty="0">
                <a:solidFill>
                  <a:schemeClr val="tx1">
                    <a:lumMod val="95000"/>
                  </a:schemeClr>
                </a:solidFill>
                <a:effectLst>
                  <a:outerShdw blurRad="38100" dist="38100" dir="2700000" algn="tl">
                    <a:srgbClr val="000000">
                      <a:alpha val="43137"/>
                    </a:srgbClr>
                  </a:outerShdw>
                </a:effectLst>
              </a:rPr>
              <a:t>By :Kris </a:t>
            </a:r>
            <a:r>
              <a:rPr lang="en-US" sz="2400" i="1" dirty="0" err="1">
                <a:solidFill>
                  <a:schemeClr val="tx1">
                    <a:lumMod val="95000"/>
                  </a:schemeClr>
                </a:solidFill>
                <a:effectLst>
                  <a:outerShdw blurRad="38100" dist="38100" dir="2700000" algn="tl">
                    <a:srgbClr val="000000">
                      <a:alpha val="43137"/>
                    </a:srgbClr>
                  </a:outerShdw>
                </a:effectLst>
              </a:rPr>
              <a:t>Tomplait</a:t>
            </a:r>
            <a:endParaRPr lang="en-US" sz="2400" i="1" dirty="0">
              <a:solidFill>
                <a:schemeClr val="tx1">
                  <a:lumMod val="95000"/>
                </a:schemeClr>
              </a:solidFill>
              <a:effectLst>
                <a:outerShdw blurRad="38100" dist="38100" dir="2700000" algn="tl">
                  <a:srgbClr val="000000">
                    <a:alpha val="43137"/>
                  </a:srgbClr>
                </a:outerShdw>
              </a:effectLst>
            </a:endParaRPr>
          </a:p>
          <a:p>
            <a:pPr algn="ctr"/>
            <a:r>
              <a:rPr lang="en-US" sz="1800" i="1" dirty="0">
                <a:solidFill>
                  <a:schemeClr val="tx1">
                    <a:lumMod val="95000"/>
                  </a:schemeClr>
                </a:solidFill>
                <a:effectLst>
                  <a:outerShdw blurRad="38100" dist="38100" dir="2700000" algn="tl">
                    <a:srgbClr val="000000">
                      <a:alpha val="43137"/>
                    </a:srgbClr>
                  </a:outerShdw>
                </a:effectLst>
              </a:rPr>
              <a:t>Ivy tech </a:t>
            </a:r>
          </a:p>
          <a:p>
            <a:pPr algn="ctr"/>
            <a:r>
              <a:rPr lang="en-US" sz="1400" i="1" dirty="0">
                <a:solidFill>
                  <a:schemeClr val="tx1">
                    <a:lumMod val="95000"/>
                  </a:schemeClr>
                </a:solidFill>
                <a:effectLst>
                  <a:outerShdw blurRad="38100" dist="38100" dir="2700000" algn="tl">
                    <a:srgbClr val="000000">
                      <a:alpha val="43137"/>
                    </a:srgbClr>
                  </a:outerShdw>
                </a:effectLst>
              </a:rPr>
              <a:t>INFM 109</a:t>
            </a:r>
          </a:p>
          <a:p>
            <a:pPr algn="ctr"/>
            <a:endParaRPr lang="en-US" sz="1400" i="1" dirty="0">
              <a:solidFill>
                <a:schemeClr val="tx1">
                  <a:lumMod val="95000"/>
                </a:schemeClr>
              </a:solidFill>
              <a:effectLst>
                <a:outerShdw blurRad="38100" dist="38100" dir="2700000" algn="tl">
                  <a:srgbClr val="000000">
                    <a:alpha val="43137"/>
                  </a:srgbClr>
                </a:outerShdw>
              </a:effectLst>
            </a:endParaRPr>
          </a:p>
          <a:p>
            <a:pPr algn="ctr"/>
            <a:endParaRPr lang="en-US" sz="1800" dirty="0"/>
          </a:p>
        </p:txBody>
      </p:sp>
    </p:spTree>
    <p:extLst>
      <p:ext uri="{BB962C8B-B14F-4D97-AF65-F5344CB8AC3E}">
        <p14:creationId xmlns:p14="http://schemas.microsoft.com/office/powerpoint/2010/main" val="8009482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CA319-065A-4E3A-9EF9-3F042BC4C94E}"/>
              </a:ext>
            </a:extLst>
          </p:cNvPr>
          <p:cNvSpPr>
            <a:spLocks noGrp="1"/>
          </p:cNvSpPr>
          <p:nvPr>
            <p:ph type="title"/>
          </p:nvPr>
        </p:nvSpPr>
        <p:spPr/>
        <p:txBody>
          <a:bodyPr/>
          <a:lstStyle/>
          <a:p>
            <a:r>
              <a:rPr lang="en-US" dirty="0"/>
              <a:t>References </a:t>
            </a:r>
          </a:p>
        </p:txBody>
      </p:sp>
      <p:sp>
        <p:nvSpPr>
          <p:cNvPr id="3" name="Content Placeholder 2">
            <a:extLst>
              <a:ext uri="{FF2B5EF4-FFF2-40B4-BE49-F238E27FC236}">
                <a16:creationId xmlns:a16="http://schemas.microsoft.com/office/drawing/2014/main" id="{73A6EF5C-2F59-45C2-964F-2647EE4E87E7}"/>
              </a:ext>
            </a:extLst>
          </p:cNvPr>
          <p:cNvSpPr>
            <a:spLocks noGrp="1"/>
          </p:cNvSpPr>
          <p:nvPr>
            <p:ph idx="1"/>
          </p:nvPr>
        </p:nvSpPr>
        <p:spPr/>
        <p:txBody>
          <a:bodyPr/>
          <a:lstStyle/>
          <a:p>
            <a:r>
              <a:rPr lang="en-US" dirty="0">
                <a:hlinkClick r:id="rId2"/>
              </a:rPr>
              <a:t>COMPUTING MACHINERY AND INTELLIGENCE By A. M. Turing</a:t>
            </a:r>
            <a:endParaRPr lang="en-US" dirty="0"/>
          </a:p>
          <a:p>
            <a:r>
              <a:rPr lang="en-US" dirty="0">
                <a:hlinkClick r:id="rId3"/>
              </a:rPr>
              <a:t>THE ORIGINS OF ARTIFICIAL INTELLIGENCE</a:t>
            </a:r>
            <a:endParaRPr lang="en-US" dirty="0"/>
          </a:p>
          <a:p>
            <a:r>
              <a:rPr lang="en-US" dirty="0" err="1">
                <a:hlinkClick r:id="rId4"/>
              </a:rPr>
              <a:t>Wikipidia</a:t>
            </a:r>
            <a:r>
              <a:rPr lang="en-US" dirty="0">
                <a:hlinkClick r:id="rId4"/>
              </a:rPr>
              <a:t> </a:t>
            </a:r>
            <a:endParaRPr lang="en-US" dirty="0"/>
          </a:p>
          <a:p>
            <a:endParaRPr lang="en-US" dirty="0"/>
          </a:p>
        </p:txBody>
      </p:sp>
    </p:spTree>
    <p:extLst>
      <p:ext uri="{BB962C8B-B14F-4D97-AF65-F5344CB8AC3E}">
        <p14:creationId xmlns:p14="http://schemas.microsoft.com/office/powerpoint/2010/main" val="1136480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B1100-4B06-49F4-9548-19EA1B4877E7}"/>
              </a:ext>
            </a:extLst>
          </p:cNvPr>
          <p:cNvSpPr>
            <a:spLocks noGrp="1"/>
          </p:cNvSpPr>
          <p:nvPr>
            <p:ph type="title"/>
          </p:nvPr>
        </p:nvSpPr>
        <p:spPr/>
        <p:txBody>
          <a:bodyPr>
            <a:normAutofit/>
          </a:bodyPr>
          <a:lstStyle/>
          <a:p>
            <a:r>
              <a:rPr lang="en-US" sz="4800" dirty="0"/>
              <a:t>Introduction</a:t>
            </a:r>
          </a:p>
        </p:txBody>
      </p:sp>
      <p:sp>
        <p:nvSpPr>
          <p:cNvPr id="3" name="Content Placeholder 2">
            <a:extLst>
              <a:ext uri="{FF2B5EF4-FFF2-40B4-BE49-F238E27FC236}">
                <a16:creationId xmlns:a16="http://schemas.microsoft.com/office/drawing/2014/main" id="{88D14FA4-AF80-49D6-8E6D-D28A96CB3E0E}"/>
              </a:ext>
            </a:extLst>
          </p:cNvPr>
          <p:cNvSpPr>
            <a:spLocks noGrp="1"/>
          </p:cNvSpPr>
          <p:nvPr>
            <p:ph idx="1"/>
          </p:nvPr>
        </p:nvSpPr>
        <p:spPr/>
        <p:txBody>
          <a:bodyPr>
            <a:normAutofit fontScale="85000" lnSpcReduction="10000"/>
          </a:bodyPr>
          <a:lstStyle/>
          <a:p>
            <a:pPr marL="0" marR="0" indent="457200">
              <a:lnSpc>
                <a:spcPct val="200000"/>
              </a:lnSpc>
              <a:spcBef>
                <a:spcPts val="0"/>
              </a:spcBef>
              <a:spcAft>
                <a:spcPts val="0"/>
              </a:spcAft>
            </a:pPr>
            <a:r>
              <a:rPr lang="en-US" i="1" kern="100" dirty="0">
                <a:latin typeface="Gill Sans MT Condensed" panose="020B0506020104020203" pitchFamily="34" charset="0"/>
                <a:ea typeface="SimSun" panose="02010600030101010101" pitchFamily="2" charset="-122"/>
                <a:cs typeface="Times New Roman" panose="02020603050405020304" pitchFamily="18" charset="0"/>
              </a:rPr>
              <a:t>According to Merriam-Webster's Dictionary, the word "artificial" is defined as :</a:t>
            </a:r>
            <a:r>
              <a:rPr lang="en-US" i="1" u="sng" kern="100" dirty="0">
                <a:latin typeface="Gill Sans MT Condensed" panose="020B0506020104020203" pitchFamily="34" charset="0"/>
                <a:ea typeface="SimSun" panose="02010600030101010101" pitchFamily="2" charset="-122"/>
                <a:cs typeface="Times New Roman" panose="02020603050405020304" pitchFamily="18" charset="0"/>
              </a:rPr>
              <a:t>made or produced by human beings rather than occurring naturally, especially as a copy of something natural.     </a:t>
            </a:r>
            <a:endParaRPr lang="en-US" u="sng" kern="100" dirty="0">
              <a:latin typeface="Times New Roman" panose="02020603050405020304" pitchFamily="18" charset="0"/>
              <a:ea typeface="SimSun" panose="02010600030101010101" pitchFamily="2" charset="-122"/>
              <a:cs typeface="Times New Roman" panose="02020603050405020304" pitchFamily="18" charset="0"/>
            </a:endParaRPr>
          </a:p>
          <a:p>
            <a:pPr marL="0" marR="0" indent="457200">
              <a:lnSpc>
                <a:spcPct val="200000"/>
              </a:lnSpc>
              <a:spcBef>
                <a:spcPts val="0"/>
              </a:spcBef>
              <a:spcAft>
                <a:spcPts val="0"/>
              </a:spcAft>
            </a:pPr>
            <a:r>
              <a:rPr lang="en-US" i="1" kern="100" dirty="0">
                <a:latin typeface="Gill Sans MT Condensed" panose="020B0506020104020203" pitchFamily="34" charset="0"/>
                <a:ea typeface="SimSun" panose="02010600030101010101" pitchFamily="2" charset="-122"/>
                <a:cs typeface="Times New Roman" panose="02020603050405020304" pitchFamily="18" charset="0"/>
              </a:rPr>
              <a:t>The word intelligence Is defined as :</a:t>
            </a:r>
            <a:r>
              <a:rPr lang="en-US" i="1" u="sng" kern="100" dirty="0">
                <a:latin typeface="Gill Sans MT Condensed" panose="020B0506020104020203" pitchFamily="34" charset="0"/>
                <a:ea typeface="SimSun" panose="02010600030101010101" pitchFamily="2" charset="-122"/>
                <a:cs typeface="Times New Roman" panose="02020603050405020304" pitchFamily="18" charset="0"/>
              </a:rPr>
              <a:t>the ability to learn or understand or to deal with new or trying situations. The ability to apply knowledge to manipulate one's environment or to think abstractly as measured by objective criteria.</a:t>
            </a:r>
            <a:endParaRPr lang="en-US" u="sng" kern="100" dirty="0">
              <a:latin typeface="Times New Roman" panose="02020603050405020304" pitchFamily="18" charset="0"/>
              <a:ea typeface="SimSun" panose="02010600030101010101" pitchFamily="2" charset="-122"/>
              <a:cs typeface="Times New Roman" panose="02020603050405020304" pitchFamily="18" charset="0"/>
            </a:endParaRPr>
          </a:p>
          <a:p>
            <a:pPr marL="0" marR="0" indent="457200">
              <a:lnSpc>
                <a:spcPct val="200000"/>
              </a:lnSpc>
              <a:spcBef>
                <a:spcPts val="0"/>
              </a:spcBef>
              <a:spcAft>
                <a:spcPts val="0"/>
              </a:spcAft>
            </a:pPr>
            <a:r>
              <a:rPr lang="en-US" i="1" u="sng" kern="100" dirty="0">
                <a:latin typeface="Gill Sans MT Condensed" panose="020B0506020104020203" pitchFamily="34" charset="0"/>
                <a:ea typeface="SimSun" panose="02010600030101010101" pitchFamily="2" charset="-122"/>
                <a:cs typeface="Times New Roman" panose="02020603050405020304" pitchFamily="18" charset="0"/>
              </a:rPr>
              <a:t>Mental acuteness: keenness of mind</a:t>
            </a:r>
            <a:r>
              <a:rPr lang="en-US" i="1" u="sng" kern="100" dirty="0">
                <a:latin typeface="Elephant" panose="02020904090505020303" pitchFamily="18" charset="0"/>
                <a:ea typeface="SimSun" panose="02010600030101010101" pitchFamily="2" charset="-122"/>
                <a:cs typeface="Times New Roman" panose="02020603050405020304" pitchFamily="18" charset="0"/>
              </a:rPr>
              <a:t>.</a:t>
            </a:r>
            <a:endParaRPr lang="en-US" u="sng" kern="100" dirty="0">
              <a:latin typeface="Times New Roman" panose="02020603050405020304" pitchFamily="18" charset="0"/>
              <a:ea typeface="SimSun" panose="02010600030101010101" pitchFamily="2" charset="-122"/>
              <a:cs typeface="Times New Roman" panose="02020603050405020304" pitchFamily="18" charset="0"/>
            </a:endParaRPr>
          </a:p>
          <a:p>
            <a:endParaRPr lang="en-US" dirty="0"/>
          </a:p>
        </p:txBody>
      </p:sp>
    </p:spTree>
    <p:extLst>
      <p:ext uri="{BB962C8B-B14F-4D97-AF65-F5344CB8AC3E}">
        <p14:creationId xmlns:p14="http://schemas.microsoft.com/office/powerpoint/2010/main" val="3059842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37D06-B631-4700-B060-58082E23787B}"/>
              </a:ext>
            </a:extLst>
          </p:cNvPr>
          <p:cNvSpPr>
            <a:spLocks noGrp="1"/>
          </p:cNvSpPr>
          <p:nvPr>
            <p:ph type="title"/>
          </p:nvPr>
        </p:nvSpPr>
        <p:spPr/>
        <p:txBody>
          <a:bodyPr/>
          <a:lstStyle/>
          <a:p>
            <a:r>
              <a:rPr lang="en-US" i="1" dirty="0" err="1">
                <a:latin typeface="Bahnschrift SemiBold" panose="020B0502040204020203" pitchFamily="34" charset="0"/>
              </a:rPr>
              <a:t>Discription</a:t>
            </a:r>
            <a:endParaRPr lang="en-US" i="1" dirty="0">
              <a:latin typeface="Bahnschrift SemiBold" panose="020B0502040204020203" pitchFamily="34" charset="0"/>
            </a:endParaRPr>
          </a:p>
        </p:txBody>
      </p:sp>
      <p:sp>
        <p:nvSpPr>
          <p:cNvPr id="3" name="Content Placeholder 2">
            <a:extLst>
              <a:ext uri="{FF2B5EF4-FFF2-40B4-BE49-F238E27FC236}">
                <a16:creationId xmlns:a16="http://schemas.microsoft.com/office/drawing/2014/main" id="{CCFA4254-42B2-43DB-8510-4B016F704EE1}"/>
              </a:ext>
            </a:extLst>
          </p:cNvPr>
          <p:cNvSpPr>
            <a:spLocks noGrp="1"/>
          </p:cNvSpPr>
          <p:nvPr>
            <p:ph idx="1"/>
          </p:nvPr>
        </p:nvSpPr>
        <p:spPr/>
        <p:txBody>
          <a:bodyPr/>
          <a:lstStyle/>
          <a:p>
            <a:r>
              <a:rPr lang="en-US" dirty="0"/>
              <a:t>To provide a brief history on AI</a:t>
            </a:r>
          </a:p>
          <a:p>
            <a:r>
              <a:rPr lang="en-US" dirty="0"/>
              <a:t>To bring attention  to the dangers and benefits</a:t>
            </a:r>
          </a:p>
          <a:p>
            <a:r>
              <a:rPr lang="en-US" dirty="0"/>
              <a:t>To provide information on the various fields in AI</a:t>
            </a:r>
          </a:p>
          <a:p>
            <a:r>
              <a:rPr lang="en-US" dirty="0"/>
              <a:t>How AI plays a role in Informatics</a:t>
            </a:r>
          </a:p>
          <a:p>
            <a:pPr marL="0" indent="0">
              <a:buNone/>
            </a:pPr>
            <a:endParaRPr lang="en-US" dirty="0"/>
          </a:p>
        </p:txBody>
      </p:sp>
    </p:spTree>
    <p:extLst>
      <p:ext uri="{BB962C8B-B14F-4D97-AF65-F5344CB8AC3E}">
        <p14:creationId xmlns:p14="http://schemas.microsoft.com/office/powerpoint/2010/main" val="4105436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84F88-5FA6-497A-8C2D-74CDA2F576D6}"/>
              </a:ext>
            </a:extLst>
          </p:cNvPr>
          <p:cNvSpPr>
            <a:spLocks noGrp="1"/>
          </p:cNvSpPr>
          <p:nvPr>
            <p:ph type="title"/>
          </p:nvPr>
        </p:nvSpPr>
        <p:spPr/>
        <p:txBody>
          <a:bodyPr/>
          <a:lstStyle/>
          <a:p>
            <a:r>
              <a:rPr lang="en-US" dirty="0"/>
              <a:t>History </a:t>
            </a:r>
          </a:p>
        </p:txBody>
      </p:sp>
      <p:sp>
        <p:nvSpPr>
          <p:cNvPr id="3" name="Content Placeholder 2">
            <a:extLst>
              <a:ext uri="{FF2B5EF4-FFF2-40B4-BE49-F238E27FC236}">
                <a16:creationId xmlns:a16="http://schemas.microsoft.com/office/drawing/2014/main" id="{09C4841E-FE4D-4F22-95C6-49B5C1CBC955}"/>
              </a:ext>
            </a:extLst>
          </p:cNvPr>
          <p:cNvSpPr>
            <a:spLocks noGrp="1"/>
          </p:cNvSpPr>
          <p:nvPr>
            <p:ph idx="1"/>
          </p:nvPr>
        </p:nvSpPr>
        <p:spPr>
          <a:xfrm>
            <a:off x="1141413" y="2806996"/>
            <a:ext cx="7407164" cy="3891516"/>
          </a:xfrm>
        </p:spPr>
        <p:txBody>
          <a:bodyPr>
            <a:normAutofit fontScale="92500" lnSpcReduction="10000"/>
          </a:bodyPr>
          <a:lstStyle/>
          <a:p>
            <a:r>
              <a:rPr lang="en-US" dirty="0"/>
              <a:t>The field of study of AI (Artificial Intelligence) was started at Dartmouth College during the summer of 1956. It was a two-month workshop organized by John McCarthy, Marvin Minsky, Nathaniel Rochester, and Claude Shannon, which is now widely considered to be the birth of AI as a field of study. The Dartmouth Conference was held in the summer of 1956, while not but six years prior, Alan Turing published a paper on artificial intelligence and his proposal for what is now known as the Turing Test played a significant role in the development of the field and the discussion at the Dartmouth Conference.</a:t>
            </a:r>
          </a:p>
        </p:txBody>
      </p:sp>
      <p:pic>
        <p:nvPicPr>
          <p:cNvPr id="5" name="Picture 4">
            <a:extLst>
              <a:ext uri="{FF2B5EF4-FFF2-40B4-BE49-F238E27FC236}">
                <a16:creationId xmlns:a16="http://schemas.microsoft.com/office/drawing/2014/main" id="{8936B354-954E-4843-BBE5-74808AC87D48}"/>
              </a:ext>
            </a:extLst>
          </p:cNvPr>
          <p:cNvPicPr>
            <a:picLocks noChangeAspect="1"/>
          </p:cNvPicPr>
          <p:nvPr/>
        </p:nvPicPr>
        <p:blipFill>
          <a:blip r:embed="rId2"/>
          <a:stretch>
            <a:fillRect/>
          </a:stretch>
        </p:blipFill>
        <p:spPr>
          <a:xfrm>
            <a:off x="8548577" y="2910261"/>
            <a:ext cx="2853779" cy="3891516"/>
          </a:xfrm>
          <a:prstGeom prst="rect">
            <a:avLst/>
          </a:prstGeom>
        </p:spPr>
      </p:pic>
      <p:pic>
        <p:nvPicPr>
          <p:cNvPr id="1026" name="Picture 2" descr="Computer chess: From idea to DeepMind - IOS Press">
            <a:extLst>
              <a:ext uri="{FF2B5EF4-FFF2-40B4-BE49-F238E27FC236}">
                <a16:creationId xmlns:a16="http://schemas.microsoft.com/office/drawing/2014/main" id="{63455DFE-ACFF-4A79-BF8F-DB7F87778C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3659" y="56223"/>
            <a:ext cx="7914142" cy="27507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6315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8E43C-6E42-4593-AC0D-F69A6D125FAC}"/>
              </a:ext>
            </a:extLst>
          </p:cNvPr>
          <p:cNvSpPr>
            <a:spLocks noGrp="1"/>
          </p:cNvSpPr>
          <p:nvPr>
            <p:ph type="title"/>
          </p:nvPr>
        </p:nvSpPr>
        <p:spPr>
          <a:xfrm>
            <a:off x="691116" y="0"/>
            <a:ext cx="10356295" cy="2126511"/>
          </a:xfrm>
        </p:spPr>
        <p:txBody>
          <a:bodyPr>
            <a:normAutofit/>
          </a:bodyPr>
          <a:lstStyle/>
          <a:p>
            <a:r>
              <a:rPr lang="en-US" sz="4400" u="sng" dirty="0">
                <a:solidFill>
                  <a:schemeClr val="accent2">
                    <a:lumMod val="60000"/>
                    <a:lumOff val="40000"/>
                  </a:schemeClr>
                </a:solidFill>
              </a:rPr>
              <a:t>Fields  of AI</a:t>
            </a:r>
          </a:p>
        </p:txBody>
      </p:sp>
      <p:sp>
        <p:nvSpPr>
          <p:cNvPr id="3" name="Content Placeholder 2">
            <a:extLst>
              <a:ext uri="{FF2B5EF4-FFF2-40B4-BE49-F238E27FC236}">
                <a16:creationId xmlns:a16="http://schemas.microsoft.com/office/drawing/2014/main" id="{B0F2C6A4-ECAA-4299-AECC-6B3062423BE8}"/>
              </a:ext>
            </a:extLst>
          </p:cNvPr>
          <p:cNvSpPr>
            <a:spLocks noGrp="1"/>
          </p:cNvSpPr>
          <p:nvPr>
            <p:ph idx="1"/>
          </p:nvPr>
        </p:nvSpPr>
        <p:spPr>
          <a:xfrm>
            <a:off x="1141412" y="2249487"/>
            <a:ext cx="9905999" cy="4353332"/>
          </a:xfrm>
        </p:spPr>
        <p:txBody>
          <a:bodyPr>
            <a:normAutofit fontScale="25000" lnSpcReduction="20000"/>
          </a:bodyPr>
          <a:lstStyle/>
          <a:p>
            <a:pPr>
              <a:buFont typeface="+mj-lt"/>
              <a:buAutoNum type="arabicPeriod"/>
            </a:pPr>
            <a:r>
              <a:rPr lang="en-US" sz="5600" dirty="0"/>
              <a:t>Natural Language Processing (NLP): A field of study that focuses on the interaction between computers and humans through natural language, enabling computers to understand, interpret, and generate human language.</a:t>
            </a:r>
          </a:p>
          <a:p>
            <a:pPr>
              <a:buFont typeface="+mj-lt"/>
              <a:buAutoNum type="arabicPeriod"/>
            </a:pPr>
            <a:r>
              <a:rPr lang="en-US" sz="5600" dirty="0"/>
              <a:t>Computer Vision: A field of study that focuses on enabling machines to interpret and analyze visual data from the world around them, such as images and videos.</a:t>
            </a:r>
          </a:p>
          <a:p>
            <a:pPr>
              <a:buFont typeface="+mj-lt"/>
              <a:buAutoNum type="arabicPeriod"/>
            </a:pPr>
            <a:r>
              <a:rPr lang="en-US" sz="5600" dirty="0"/>
              <a:t>Robotics: A field of study that focuses on developing intelligent machines that can perceive, reason, and act autonomously in the physical world.</a:t>
            </a:r>
          </a:p>
          <a:p>
            <a:pPr>
              <a:buFont typeface="+mj-lt"/>
              <a:buAutoNum type="arabicPeriod"/>
            </a:pPr>
            <a:r>
              <a:rPr lang="en-US" sz="5600" dirty="0"/>
              <a:t>Expert Systems: A field of study that focuses on building computer systems that can emulate the decision-making ability of a human expert in a particular domain.</a:t>
            </a:r>
          </a:p>
          <a:p>
            <a:pPr>
              <a:buFont typeface="+mj-lt"/>
              <a:buAutoNum type="arabicPeriod"/>
            </a:pPr>
            <a:r>
              <a:rPr lang="en-US" sz="5600" dirty="0"/>
              <a:t>Cognitive Computing: A field of study that combines AI techniques with insights from cognitive science to create systems that can reason and learn like humans.</a:t>
            </a:r>
          </a:p>
          <a:p>
            <a:pPr>
              <a:buFont typeface="+mj-lt"/>
              <a:buAutoNum type="arabicPeriod"/>
            </a:pPr>
            <a:r>
              <a:rPr lang="en-US" sz="5600" dirty="0"/>
              <a:t>Deep Learning: A subfield of machine learning that uses artificial neural networks to learn and represent complex patterns and relationships in data.</a:t>
            </a:r>
          </a:p>
          <a:p>
            <a:pPr>
              <a:buFont typeface="+mj-lt"/>
              <a:buAutoNum type="arabicPeriod"/>
            </a:pPr>
            <a:r>
              <a:rPr lang="en-US" sz="5600" dirty="0"/>
              <a:t>Reinforcement Learning: A type of machine learning that focuses on training agents to make decisions and take actions in an environment to maximize a cumulative reward.</a:t>
            </a:r>
          </a:p>
          <a:p>
            <a:pPr>
              <a:buFont typeface="+mj-lt"/>
              <a:buAutoNum type="arabicPeriod"/>
            </a:pPr>
            <a:r>
              <a:rPr lang="en-US" sz="5600" dirty="0"/>
              <a:t>Knowledge Representation and Reasoning: A field of study that focuses on building computational models that can represent and reason about knowledge in a given domain.</a:t>
            </a:r>
          </a:p>
          <a:p>
            <a:endParaRPr lang="en-US" dirty="0"/>
          </a:p>
        </p:txBody>
      </p:sp>
      <p:pic>
        <p:nvPicPr>
          <p:cNvPr id="5" name="Picture 4">
            <a:extLst>
              <a:ext uri="{FF2B5EF4-FFF2-40B4-BE49-F238E27FC236}">
                <a16:creationId xmlns:a16="http://schemas.microsoft.com/office/drawing/2014/main" id="{13E837BB-D22B-48EF-B1F8-0D9488C32679}"/>
              </a:ext>
            </a:extLst>
          </p:cNvPr>
          <p:cNvPicPr>
            <a:picLocks noChangeAspect="1"/>
          </p:cNvPicPr>
          <p:nvPr/>
        </p:nvPicPr>
        <p:blipFill>
          <a:blip r:embed="rId2"/>
          <a:stretch>
            <a:fillRect/>
          </a:stretch>
        </p:blipFill>
        <p:spPr>
          <a:xfrm>
            <a:off x="3953130" y="86870"/>
            <a:ext cx="7094281" cy="1935790"/>
          </a:xfrm>
          <a:prstGeom prst="rect">
            <a:avLst/>
          </a:prstGeom>
        </p:spPr>
      </p:pic>
    </p:spTree>
    <p:extLst>
      <p:ext uri="{BB962C8B-B14F-4D97-AF65-F5344CB8AC3E}">
        <p14:creationId xmlns:p14="http://schemas.microsoft.com/office/powerpoint/2010/main" val="1774905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AF786-2F90-4CAC-B4E5-109AAD1BF585}"/>
              </a:ext>
            </a:extLst>
          </p:cNvPr>
          <p:cNvSpPr>
            <a:spLocks noGrp="1"/>
          </p:cNvSpPr>
          <p:nvPr>
            <p:ph type="title"/>
          </p:nvPr>
        </p:nvSpPr>
        <p:spPr/>
        <p:txBody>
          <a:bodyPr/>
          <a:lstStyle/>
          <a:p>
            <a:r>
              <a:rPr lang="en-US" dirty="0"/>
              <a:t>AI and Informatics</a:t>
            </a:r>
            <a:br>
              <a:rPr lang="en-US" dirty="0"/>
            </a:br>
            <a:endParaRPr lang="en-US" dirty="0"/>
          </a:p>
        </p:txBody>
      </p:sp>
      <p:sp>
        <p:nvSpPr>
          <p:cNvPr id="3" name="Content Placeholder 2">
            <a:extLst>
              <a:ext uri="{FF2B5EF4-FFF2-40B4-BE49-F238E27FC236}">
                <a16:creationId xmlns:a16="http://schemas.microsoft.com/office/drawing/2014/main" id="{4A591F24-8C48-42D1-847E-0F6D5269367F}"/>
              </a:ext>
            </a:extLst>
          </p:cNvPr>
          <p:cNvSpPr>
            <a:spLocks noGrp="1"/>
          </p:cNvSpPr>
          <p:nvPr>
            <p:ph idx="1"/>
          </p:nvPr>
        </p:nvSpPr>
        <p:spPr>
          <a:xfrm>
            <a:off x="5433237" y="318977"/>
            <a:ext cx="5614174" cy="5472224"/>
          </a:xfrm>
        </p:spPr>
        <p:txBody>
          <a:bodyPr>
            <a:normAutofit fontScale="92500" lnSpcReduction="20000"/>
          </a:bodyPr>
          <a:lstStyle/>
          <a:p>
            <a:r>
              <a:rPr lang="en-US" dirty="0"/>
              <a:t>AI fits into the concept of Informatics because it involves the use of computers and algorithms to process and analyze data, and to make decisions and predictions based on that data. Informatics provides the foundation for AI, providing the tools and methods necessary to collect, store, analyze, and visualize that data. AI is also closely related to other areas of Informatics, such as machine learning, natural language processing, computer vision, and robotics. These areas use AI techniques to enable machines to learn from data, understand and interpret human language, recognize and interpret images, and interact with the physical world.</a:t>
            </a:r>
          </a:p>
        </p:txBody>
      </p:sp>
      <p:pic>
        <p:nvPicPr>
          <p:cNvPr id="2050" name="Picture 2" descr="The AI checklist: making artificial intelligence a reality | TechRadar">
            <a:extLst>
              <a:ext uri="{FF2B5EF4-FFF2-40B4-BE49-F238E27FC236}">
                <a16:creationId xmlns:a16="http://schemas.microsoft.com/office/drawing/2014/main" id="{B86F2960-3C3D-4083-A4A3-5A4474BA02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363" y="2097088"/>
            <a:ext cx="4760027" cy="2762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336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E0A9D-B543-46F3-8C28-9B614801EB3B}"/>
              </a:ext>
            </a:extLst>
          </p:cNvPr>
          <p:cNvSpPr>
            <a:spLocks noGrp="1"/>
          </p:cNvSpPr>
          <p:nvPr>
            <p:ph type="title"/>
          </p:nvPr>
        </p:nvSpPr>
        <p:spPr>
          <a:xfrm>
            <a:off x="1141413" y="0"/>
            <a:ext cx="9905998" cy="1158949"/>
          </a:xfrm>
        </p:spPr>
        <p:txBody>
          <a:bodyPr/>
          <a:lstStyle/>
          <a:p>
            <a:r>
              <a:rPr lang="en-US" dirty="0"/>
              <a:t>Benefits and dangers associated with AI</a:t>
            </a:r>
          </a:p>
        </p:txBody>
      </p:sp>
      <p:sp>
        <p:nvSpPr>
          <p:cNvPr id="3" name="Content Placeholder 2">
            <a:extLst>
              <a:ext uri="{FF2B5EF4-FFF2-40B4-BE49-F238E27FC236}">
                <a16:creationId xmlns:a16="http://schemas.microsoft.com/office/drawing/2014/main" id="{B009399F-D764-4841-AA76-6EE5BA002AB5}"/>
              </a:ext>
            </a:extLst>
          </p:cNvPr>
          <p:cNvSpPr>
            <a:spLocks noGrp="1"/>
          </p:cNvSpPr>
          <p:nvPr>
            <p:ph idx="1"/>
          </p:nvPr>
        </p:nvSpPr>
        <p:spPr>
          <a:xfrm>
            <a:off x="1141412" y="797442"/>
            <a:ext cx="9905999" cy="4993759"/>
          </a:xfrm>
        </p:spPr>
        <p:txBody>
          <a:bodyPr>
            <a:normAutofit/>
          </a:bodyPr>
          <a:lstStyle/>
          <a:p>
            <a:pPr marL="0" indent="0">
              <a:buNone/>
            </a:pPr>
            <a:r>
              <a:rPr lang="en-US" sz="1900" b="1" i="1" u="sng" dirty="0"/>
              <a:t>Pros</a:t>
            </a:r>
          </a:p>
          <a:p>
            <a:pPr marL="0" indent="0">
              <a:buNone/>
            </a:pPr>
            <a:r>
              <a:rPr lang="en-US" sz="1900" dirty="0"/>
              <a:t>Increased efficiency: AI can automate routine and repetitive tasks, freeing up time and resources for more complex and strategic work. </a:t>
            </a:r>
          </a:p>
          <a:p>
            <a:pPr marL="0" indent="0">
              <a:buNone/>
            </a:pPr>
            <a:r>
              <a:rPr lang="en-US" sz="1900" dirty="0"/>
              <a:t>Better decision-making: AI can help humans make better decisions by providing them with insights and recommendations based on data analysis.</a:t>
            </a:r>
          </a:p>
          <a:p>
            <a:pPr marL="0" indent="0">
              <a:buNone/>
            </a:pPr>
            <a:r>
              <a:rPr lang="en-US" sz="1900" b="1" i="1" u="sng" dirty="0"/>
              <a:t>Cons</a:t>
            </a:r>
          </a:p>
          <a:p>
            <a:pPr marL="0" indent="0">
              <a:buNone/>
            </a:pPr>
            <a:r>
              <a:rPr lang="en-US" sz="1900" dirty="0"/>
              <a:t>Job displacement: AI can automate many jobs, potentially leading to job losses and unemployment. </a:t>
            </a:r>
          </a:p>
          <a:p>
            <a:pPr marL="0" indent="0">
              <a:buNone/>
            </a:pPr>
            <a:r>
              <a:rPr lang="en-US" sz="1900" dirty="0"/>
              <a:t>Lack of transparency and accountability: The complexity of AI systems can make it difficult to understand how decisions are being made, and who is responsible for their outcomes.</a:t>
            </a:r>
          </a:p>
          <a:p>
            <a:pPr marL="0" indent="0">
              <a:buNone/>
            </a:pPr>
            <a:endParaRPr lang="en-US" dirty="0"/>
          </a:p>
          <a:p>
            <a:pPr marL="0" indent="0">
              <a:buNone/>
            </a:pPr>
            <a:r>
              <a:rPr lang="en-US" dirty="0"/>
              <a:t>And these are just a couple of each</a:t>
            </a:r>
          </a:p>
          <a:p>
            <a:pPr marL="0" indent="0">
              <a:buNone/>
            </a:pPr>
            <a:endParaRPr lang="en-US" b="1" i="1" u="sng" dirty="0"/>
          </a:p>
        </p:txBody>
      </p:sp>
    </p:spTree>
    <p:extLst>
      <p:ext uri="{BB962C8B-B14F-4D97-AF65-F5344CB8AC3E}">
        <p14:creationId xmlns:p14="http://schemas.microsoft.com/office/powerpoint/2010/main" val="1772508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88BAC-AF70-4C6E-8280-5DEB3059C0A7}"/>
              </a:ext>
            </a:extLst>
          </p:cNvPr>
          <p:cNvSpPr>
            <a:spLocks noGrp="1"/>
          </p:cNvSpPr>
          <p:nvPr>
            <p:ph type="title"/>
          </p:nvPr>
        </p:nvSpPr>
        <p:spPr>
          <a:xfrm>
            <a:off x="1141413" y="618518"/>
            <a:ext cx="3473117" cy="1478570"/>
          </a:xfrm>
        </p:spPr>
        <p:txBody>
          <a:bodyPr>
            <a:normAutofit fontScale="90000"/>
          </a:bodyPr>
          <a:lstStyle/>
          <a:p>
            <a:r>
              <a:rPr lang="en-US" dirty="0"/>
              <a:t>The Dangers of going rogue</a:t>
            </a:r>
          </a:p>
        </p:txBody>
      </p:sp>
      <p:sp>
        <p:nvSpPr>
          <p:cNvPr id="3" name="Content Placeholder 2">
            <a:extLst>
              <a:ext uri="{FF2B5EF4-FFF2-40B4-BE49-F238E27FC236}">
                <a16:creationId xmlns:a16="http://schemas.microsoft.com/office/drawing/2014/main" id="{6F25F070-CC15-4C61-B244-7597C41823ED}"/>
              </a:ext>
            </a:extLst>
          </p:cNvPr>
          <p:cNvSpPr>
            <a:spLocks noGrp="1"/>
          </p:cNvSpPr>
          <p:nvPr>
            <p:ph idx="1"/>
          </p:nvPr>
        </p:nvSpPr>
        <p:spPr>
          <a:xfrm>
            <a:off x="723014" y="1786270"/>
            <a:ext cx="4699591" cy="4912242"/>
          </a:xfrm>
        </p:spPr>
        <p:txBody>
          <a:bodyPr>
            <a:normAutofit fontScale="47500" lnSpcReduction="20000"/>
          </a:bodyPr>
          <a:lstStyle/>
          <a:p>
            <a:pPr marL="0" indent="0">
              <a:buNone/>
            </a:pPr>
            <a:r>
              <a:rPr lang="en-US" sz="2900" dirty="0"/>
              <a:t>A rogue AI, or an AI that becomes uncontrollable or acts against its programmed objectives, can pose significant dangers to humans and society as a whole</a:t>
            </a:r>
          </a:p>
          <a:p>
            <a:pPr>
              <a:buFont typeface="+mj-lt"/>
              <a:buAutoNum type="arabicPeriod"/>
            </a:pPr>
            <a:r>
              <a:rPr lang="en-US" sz="2900" dirty="0"/>
              <a:t>Physical harm: Depending on the AI's design, it may be able to cause physical harm to humans and the environment, such as manipulating machinery, launching cyber attacks, or even controlling weapons.</a:t>
            </a:r>
          </a:p>
          <a:p>
            <a:pPr>
              <a:buFont typeface="+mj-lt"/>
              <a:buAutoNum type="arabicPeriod"/>
            </a:pPr>
            <a:r>
              <a:rPr lang="en-US" sz="2900" dirty="0"/>
              <a:t>Economic disruption: AI could cause significant economic disruptions by taking over jobs, causing financial market fluctuations, or disrupting supply chains.</a:t>
            </a:r>
          </a:p>
          <a:p>
            <a:pPr>
              <a:buFont typeface="+mj-lt"/>
              <a:buAutoNum type="arabicPeriod"/>
            </a:pPr>
            <a:r>
              <a:rPr lang="en-US" sz="2900" dirty="0"/>
              <a:t>Privacy invasion: A rogue AI could invade people's privacy by collecting and using personal information in unauthorized ways.</a:t>
            </a:r>
          </a:p>
          <a:p>
            <a:pPr>
              <a:buFont typeface="+mj-lt"/>
              <a:buAutoNum type="arabicPeriod"/>
            </a:pPr>
            <a:r>
              <a:rPr lang="en-US" sz="2900" dirty="0"/>
              <a:t>Bias and discrimination: AI algorithms can be trained on biased data, which can lead to unfair decisions and discrimination against certain groups.</a:t>
            </a:r>
          </a:p>
          <a:p>
            <a:pPr>
              <a:buFont typeface="+mj-lt"/>
              <a:buAutoNum type="arabicPeriod"/>
            </a:pPr>
            <a:r>
              <a:rPr lang="en-US" sz="2900" dirty="0"/>
              <a:t>Existential risk: There is a risk that a rogue AI could become powerful enough to threaten the existence of the human species.</a:t>
            </a:r>
          </a:p>
          <a:p>
            <a:endParaRPr lang="en-US" dirty="0"/>
          </a:p>
        </p:txBody>
      </p:sp>
      <p:pic>
        <p:nvPicPr>
          <p:cNvPr id="7" name="Picture 6">
            <a:extLst>
              <a:ext uri="{FF2B5EF4-FFF2-40B4-BE49-F238E27FC236}">
                <a16:creationId xmlns:a16="http://schemas.microsoft.com/office/drawing/2014/main" id="{3FA50F67-8961-4B9B-8F9A-C165552FA282}"/>
              </a:ext>
            </a:extLst>
          </p:cNvPr>
          <p:cNvPicPr>
            <a:picLocks noChangeAspect="1"/>
          </p:cNvPicPr>
          <p:nvPr/>
        </p:nvPicPr>
        <p:blipFill>
          <a:blip r:embed="rId2"/>
          <a:stretch>
            <a:fillRect/>
          </a:stretch>
        </p:blipFill>
        <p:spPr>
          <a:xfrm>
            <a:off x="5422606" y="2479158"/>
            <a:ext cx="4157329" cy="2326786"/>
          </a:xfrm>
          <a:prstGeom prst="rect">
            <a:avLst/>
          </a:prstGeom>
        </p:spPr>
      </p:pic>
      <p:pic>
        <p:nvPicPr>
          <p:cNvPr id="9" name="Picture 8">
            <a:extLst>
              <a:ext uri="{FF2B5EF4-FFF2-40B4-BE49-F238E27FC236}">
                <a16:creationId xmlns:a16="http://schemas.microsoft.com/office/drawing/2014/main" id="{3EFA7357-FDA7-4422-BCD6-FCEBF2D3DFF1}"/>
              </a:ext>
            </a:extLst>
          </p:cNvPr>
          <p:cNvPicPr>
            <a:picLocks noChangeAspect="1"/>
          </p:cNvPicPr>
          <p:nvPr/>
        </p:nvPicPr>
        <p:blipFill>
          <a:blip r:embed="rId3"/>
          <a:stretch>
            <a:fillRect/>
          </a:stretch>
        </p:blipFill>
        <p:spPr>
          <a:xfrm>
            <a:off x="5422604" y="4805944"/>
            <a:ext cx="3349255" cy="1714500"/>
          </a:xfrm>
          <a:prstGeom prst="rect">
            <a:avLst/>
          </a:prstGeom>
        </p:spPr>
      </p:pic>
      <p:pic>
        <p:nvPicPr>
          <p:cNvPr id="11" name="Picture 10">
            <a:extLst>
              <a:ext uri="{FF2B5EF4-FFF2-40B4-BE49-F238E27FC236}">
                <a16:creationId xmlns:a16="http://schemas.microsoft.com/office/drawing/2014/main" id="{D5D5C6AE-CB7A-4363-95F1-7B00831A9F96}"/>
              </a:ext>
            </a:extLst>
          </p:cNvPr>
          <p:cNvPicPr>
            <a:picLocks noChangeAspect="1"/>
          </p:cNvPicPr>
          <p:nvPr/>
        </p:nvPicPr>
        <p:blipFill>
          <a:blip r:embed="rId4"/>
          <a:stretch>
            <a:fillRect/>
          </a:stretch>
        </p:blipFill>
        <p:spPr>
          <a:xfrm>
            <a:off x="5422604" y="159488"/>
            <a:ext cx="4439102" cy="2300740"/>
          </a:xfrm>
          <a:prstGeom prst="rect">
            <a:avLst/>
          </a:prstGeom>
        </p:spPr>
      </p:pic>
    </p:spTree>
    <p:extLst>
      <p:ext uri="{BB962C8B-B14F-4D97-AF65-F5344CB8AC3E}">
        <p14:creationId xmlns:p14="http://schemas.microsoft.com/office/powerpoint/2010/main" val="19603684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BB333-775F-40D7-91E0-25EC0938173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0666D0E6-E096-4665-9D08-164314586BB3}"/>
              </a:ext>
            </a:extLst>
          </p:cNvPr>
          <p:cNvSpPr>
            <a:spLocks noGrp="1"/>
          </p:cNvSpPr>
          <p:nvPr>
            <p:ph idx="1"/>
          </p:nvPr>
        </p:nvSpPr>
        <p:spPr/>
        <p:txBody>
          <a:bodyPr>
            <a:normAutofit fontScale="92500" lnSpcReduction="10000"/>
          </a:bodyPr>
          <a:lstStyle/>
          <a:p>
            <a:r>
              <a:rPr lang="en-US" dirty="0"/>
              <a:t>To conclude, artificial intelligence (AI) has immense potential to improve our lives by making our world safer, efficient, and more convenient. However, as we continue to develop and use AI, it's crucial to be mindful of its ethical and societal implications. Although AI can offer significant benefits, it also carries some risks, such as perpetuating biases, infringing privacy, and even causing job displacement. Moreover, an uncontrollable or rogue AI that deviates from its intended objectives can pose severe dangers to humanity and society. Therefore, it's essential to develop responsible AI and implement ethical standards to ensure that we harness the potential of AI for the benefit of all while minimizing its risks.</a:t>
            </a:r>
          </a:p>
        </p:txBody>
      </p:sp>
    </p:spTree>
    <p:extLst>
      <p:ext uri="{BB962C8B-B14F-4D97-AF65-F5344CB8AC3E}">
        <p14:creationId xmlns:p14="http://schemas.microsoft.com/office/powerpoint/2010/main" val="22020660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70</TotalTime>
  <Words>1004</Words>
  <Application>Microsoft Office PowerPoint</Application>
  <PresentationFormat>Widescreen</PresentationFormat>
  <Paragraphs>48</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SimSun</vt:lpstr>
      <vt:lpstr>Arial</vt:lpstr>
      <vt:lpstr>Bahnschrift SemiBold</vt:lpstr>
      <vt:lpstr>Elephant</vt:lpstr>
      <vt:lpstr>Gill Sans MT Condensed</vt:lpstr>
      <vt:lpstr>Times New Roman</vt:lpstr>
      <vt:lpstr>Trebuchet MS</vt:lpstr>
      <vt:lpstr>Tw Cen MT</vt:lpstr>
      <vt:lpstr>Circuit</vt:lpstr>
      <vt:lpstr>AI</vt:lpstr>
      <vt:lpstr>Introduction</vt:lpstr>
      <vt:lpstr>Discription</vt:lpstr>
      <vt:lpstr>History </vt:lpstr>
      <vt:lpstr>Fields  of AI</vt:lpstr>
      <vt:lpstr>AI and Informatics </vt:lpstr>
      <vt:lpstr>Benefits and dangers associated with AI</vt:lpstr>
      <vt:lpstr>The Dangers of going rogue</vt:lpstr>
      <vt:lpstr>conclusion</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dc:title>
  <dc:creator>Student</dc:creator>
  <cp:lastModifiedBy>Student</cp:lastModifiedBy>
  <cp:revision>9</cp:revision>
  <dcterms:created xsi:type="dcterms:W3CDTF">2023-03-10T18:14:24Z</dcterms:created>
  <dcterms:modified xsi:type="dcterms:W3CDTF">2023-03-10T19:24:37Z</dcterms:modified>
</cp:coreProperties>
</file>

<file path=docProps/thumbnail.jpeg>
</file>